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0"/>
  </p:notesMasterIdLst>
  <p:handoutMasterIdLst>
    <p:handoutMasterId r:id="rId21"/>
  </p:handoutMasterIdLst>
  <p:sldIdLst>
    <p:sldId id="858" r:id="rId2"/>
    <p:sldId id="851" r:id="rId3"/>
    <p:sldId id="866" r:id="rId4"/>
    <p:sldId id="860" r:id="rId5"/>
    <p:sldId id="865" r:id="rId6"/>
    <p:sldId id="861" r:id="rId7"/>
    <p:sldId id="862" r:id="rId8"/>
    <p:sldId id="863" r:id="rId9"/>
    <p:sldId id="864" r:id="rId10"/>
    <p:sldId id="867" r:id="rId11"/>
    <p:sldId id="868" r:id="rId12"/>
    <p:sldId id="869" r:id="rId13"/>
    <p:sldId id="870" r:id="rId14"/>
    <p:sldId id="871" r:id="rId15"/>
    <p:sldId id="872" r:id="rId16"/>
    <p:sldId id="873" r:id="rId17"/>
    <p:sldId id="874" r:id="rId18"/>
    <p:sldId id="856" r:id="rId1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8" clrIdx="0">
    <p:extLst>
      <p:ext uri="{19B8F6BF-5375-455C-9EA6-DF929625EA0E}">
        <p15:presenceInfo xmlns:p15="http://schemas.microsoft.com/office/powerpoint/2012/main" userId="67973e7a499e8066" providerId="Windows Live"/>
      </p:ext>
    </p:extLst>
  </p:cmAuthor>
  <p:cmAuthor id="2" name="Windows User" initials="WU" lastIdx="17" clrIdx="1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A2A"/>
    <a:srgbClr val="6666FF"/>
    <a:srgbClr val="FF66FF"/>
    <a:srgbClr val="CCCCFF"/>
    <a:srgbClr val="9966FF"/>
    <a:srgbClr val="9999FF"/>
    <a:srgbClr val="026DC9"/>
    <a:srgbClr val="7F7F7F"/>
    <a:srgbClr val="02C913"/>
    <a:srgbClr val="FF9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4" autoAdjust="0"/>
    <p:restoredTop sz="95320" autoAdjust="0"/>
  </p:normalViewPr>
  <p:slideViewPr>
    <p:cSldViewPr snapToGrid="0">
      <p:cViewPr varScale="1">
        <p:scale>
          <a:sx n="108" d="100"/>
          <a:sy n="108" d="100"/>
        </p:scale>
        <p:origin x="504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158"/>
    </p:cViewPr>
  </p:sorterViewPr>
  <p:notesViewPr>
    <p:cSldViewPr snapToGrid="0">
      <p:cViewPr varScale="1">
        <p:scale>
          <a:sx n="114" d="100"/>
          <a:sy n="114" d="100"/>
        </p:scale>
        <p:origin x="5202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A9FA7-4B7D-466D-A6A6-F0CEE8317AC5}" type="datetimeFigureOut">
              <a:rPr lang="ko-KR" altLang="en-US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2023. 2. 21.</a:t>
            </a:fld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BEE0A-655E-484C-8E68-EF34E344EEF2}" type="slidenum">
              <a:rPr lang="ko-KR" altLang="en-US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‹#›</a:t>
            </a:fld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897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fld id="{671763CE-DCE6-4D55-9F14-C9A4C71CA9A2}" type="datetimeFigureOut">
              <a:rPr lang="ko-KR" altLang="en-US" smtClean="0"/>
              <a:pPr/>
              <a:t>2023. 2. 20.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fld id="{6A933646-7149-45C1-869D-E38BB789CD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37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CJK KR DemiLight" panose="020B0400000000000000" pitchFamily="34" charset="-127"/>
        <a:ea typeface="Noto Sans CJK KR DemiLight" panose="020B04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56" y="5553236"/>
            <a:ext cx="1113047" cy="1286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423257" y="2103437"/>
            <a:ext cx="8664020" cy="132556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400" spc="-150" baseline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/>
              <a:t>제목 삽입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423987" y="3563662"/>
            <a:ext cx="8663289" cy="2796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pPr lvl="0"/>
            <a:r>
              <a:rPr lang="en-US" altLang="ko-KR" dirty="0"/>
              <a:t>2021.2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70" y="1237593"/>
            <a:ext cx="699868" cy="616145"/>
          </a:xfrm>
          <a:prstGeom prst="rect">
            <a:avLst/>
          </a:prstGeom>
        </p:spPr>
      </p:pic>
      <p:sp>
        <p:nvSpPr>
          <p:cNvPr id="8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1423987" y="4011881"/>
            <a:ext cx="8663289" cy="2796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pPr lvl="0"/>
            <a:r>
              <a:rPr lang="en-US" altLang="ko-KR" dirty="0"/>
              <a:t>2021.2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5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16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5"/>
          <p:cNvSpPr>
            <a:spLocks noGrp="1"/>
          </p:cNvSpPr>
          <p:nvPr>
            <p:ph type="title" hasCustomPrompt="1"/>
          </p:nvPr>
        </p:nvSpPr>
        <p:spPr>
          <a:xfrm>
            <a:off x="1423256" y="1524514"/>
            <a:ext cx="3224943" cy="655215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120000"/>
              </a:lnSpc>
              <a:defRPr sz="2600" spc="-150" baseline="0">
                <a:solidFill>
                  <a:schemeClr val="bg1">
                    <a:lumMod val="8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r>
              <a:rPr lang="ko-KR" altLang="en-US" dirty="0"/>
              <a:t>제목 삽입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00" y="6606617"/>
            <a:ext cx="934200" cy="10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423257" y="959924"/>
            <a:ext cx="12357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40" baseline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 of Contents</a:t>
            </a:r>
            <a:endParaRPr lang="ko-KR" altLang="en-US" sz="1200" spc="-40" baseline="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70" y="345073"/>
            <a:ext cx="487285" cy="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(본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1" name="제목 25"/>
          <p:cNvSpPr>
            <a:spLocks noGrp="1"/>
          </p:cNvSpPr>
          <p:nvPr>
            <p:ph type="title" hasCustomPrompt="1"/>
          </p:nvPr>
        </p:nvSpPr>
        <p:spPr>
          <a:xfrm>
            <a:off x="1423256" y="1524514"/>
            <a:ext cx="3224943" cy="655215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120000"/>
              </a:lnSpc>
              <a:defRPr sz="2600" spc="-150" baseline="0">
                <a:solidFill>
                  <a:schemeClr val="bg1">
                    <a:lumMod val="7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r>
              <a:rPr lang="ko-KR" altLang="en-US" dirty="0"/>
              <a:t>제목 삽입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00" y="6606617"/>
            <a:ext cx="934200" cy="10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423257" y="959924"/>
            <a:ext cx="12357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40" baseline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 of Contents</a:t>
            </a:r>
            <a:endParaRPr lang="ko-KR" altLang="en-US" sz="1200" spc="-40" baseline="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70" y="345073"/>
            <a:ext cx="487285" cy="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4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6B17D-EC75-41C7-A9B4-00B81513A516}"/>
              </a:ext>
            </a:extLst>
          </p:cNvPr>
          <p:cNvCxnSpPr>
            <a:cxnSpLocks/>
          </p:cNvCxnSpPr>
          <p:nvPr userDrawn="1"/>
        </p:nvCxnSpPr>
        <p:spPr>
          <a:xfrm>
            <a:off x="516000" y="707155"/>
            <a:ext cx="11160000" cy="315"/>
          </a:xfrm>
          <a:prstGeom prst="line">
            <a:avLst/>
          </a:prstGeom>
          <a:ln w="635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16000" y="279872"/>
            <a:ext cx="9180000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800" spc="-60" baseline="0"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  <a:lvl2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2pPr>
            <a:lvl3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3pPr>
            <a:lvl4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4pPr>
            <a:lvl5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2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8996362" y="443913"/>
            <a:ext cx="2679637" cy="1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bg1">
                    <a:lumMod val="50000"/>
                  </a:schemeClr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en-US" altLang="ko-KR" dirty="0"/>
              <a:t>AI </a:t>
            </a:r>
            <a:r>
              <a:rPr lang="en-US" altLang="ko-KR" dirty="0" err="1"/>
              <a:t>LAB__Yu</a:t>
            </a:r>
            <a:r>
              <a:rPr lang="en-US" altLang="ko-KR" dirty="0"/>
              <a:t> </a:t>
            </a:r>
            <a:r>
              <a:rPr lang="en-US" altLang="ko-KR" dirty="0" err="1"/>
              <a:t>Byeong</a:t>
            </a:r>
            <a:r>
              <a:rPr lang="en-US" altLang="ko-KR" dirty="0"/>
              <a:t> </a:t>
            </a:r>
            <a:r>
              <a:rPr lang="en-US" altLang="ko-KR" dirty="0" err="1"/>
              <a:t>Ju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6000" y="913313"/>
            <a:ext cx="11160000" cy="4810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 spc="-70" baseline="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80" y="6656674"/>
            <a:ext cx="716220" cy="82800"/>
          </a:xfrm>
          <a:prstGeom prst="rect">
            <a:avLst/>
          </a:prstGeom>
        </p:spPr>
      </p:pic>
      <p:sp>
        <p:nvSpPr>
          <p:cNvPr id="1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8996362" y="252505"/>
            <a:ext cx="2679637" cy="1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tx1">
                    <a:lumMod val="50000"/>
                    <a:lumOff val="50000"/>
                  </a:schemeClr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en-US" altLang="ko-KR" dirty="0"/>
              <a:t>2023 CJ Olive Networks Real Internship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4" y="6533011"/>
            <a:ext cx="294347" cy="2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27752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60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fld id="{EE46CB3B-22D4-45B7-ACB3-C65C57F360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6B17D-EC75-41C7-A9B4-00B81513A516}"/>
              </a:ext>
            </a:extLst>
          </p:cNvPr>
          <p:cNvCxnSpPr>
            <a:cxnSpLocks/>
          </p:cNvCxnSpPr>
          <p:nvPr userDrawn="1"/>
        </p:nvCxnSpPr>
        <p:spPr>
          <a:xfrm>
            <a:off x="516000" y="707155"/>
            <a:ext cx="11160000" cy="315"/>
          </a:xfrm>
          <a:prstGeom prst="line">
            <a:avLst/>
          </a:prstGeom>
          <a:ln w="635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16000" y="279872"/>
            <a:ext cx="9180000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800" spc="-60" baseline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2pPr>
            <a:lvl3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3pPr>
            <a:lvl4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4pPr>
            <a:lvl5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2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8996363" y="443913"/>
            <a:ext cx="2679637" cy="1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030158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r" defTabSz="914400" rtl="0" eaLnBrk="1" latinLnBrk="1" hangingPunct="1">
              <a:defRPr sz="6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10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6000" y="960938"/>
            <a:ext cx="11160000" cy="3125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 spc="-100" baseline="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80" y="6656674"/>
            <a:ext cx="716220" cy="82800"/>
          </a:xfrm>
          <a:prstGeom prst="rect">
            <a:avLst/>
          </a:prstGeom>
        </p:spPr>
      </p:pic>
      <p:sp>
        <p:nvSpPr>
          <p:cNvPr id="1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8996363" y="252505"/>
            <a:ext cx="2679637" cy="1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4" name="텍스트 개체 틀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6000" y="1340211"/>
            <a:ext cx="11160000" cy="4810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300" spc="-70" baseline="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4" y="6533011"/>
            <a:ext cx="294347" cy="2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6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27752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60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fld id="{EE46CB3B-22D4-45B7-ACB3-C65C57F360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6B17D-EC75-41C7-A9B4-00B81513A516}"/>
              </a:ext>
            </a:extLst>
          </p:cNvPr>
          <p:cNvCxnSpPr>
            <a:cxnSpLocks/>
          </p:cNvCxnSpPr>
          <p:nvPr userDrawn="1"/>
        </p:nvCxnSpPr>
        <p:spPr>
          <a:xfrm>
            <a:off x="516000" y="707155"/>
            <a:ext cx="11160000" cy="315"/>
          </a:xfrm>
          <a:prstGeom prst="line">
            <a:avLst/>
          </a:prstGeom>
          <a:ln w="635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16000" y="279872"/>
            <a:ext cx="9180000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800" spc="-60" baseline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2pPr>
            <a:lvl3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3pPr>
            <a:lvl4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4pPr>
            <a:lvl5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2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8996363" y="443913"/>
            <a:ext cx="2679637" cy="1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6000" y="960938"/>
            <a:ext cx="11160000" cy="3125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 spc="-100" baseline="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80" y="6656674"/>
            <a:ext cx="716220" cy="82800"/>
          </a:xfrm>
          <a:prstGeom prst="rect">
            <a:avLst/>
          </a:prstGeom>
        </p:spPr>
      </p:pic>
      <p:sp>
        <p:nvSpPr>
          <p:cNvPr id="1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8996363" y="252505"/>
            <a:ext cx="2679637" cy="1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r">
              <a:buFontTx/>
              <a:buNone/>
              <a:defRPr sz="1100" spc="-60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4" name="텍스트 개체 틀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6000" y="1340211"/>
            <a:ext cx="11160000" cy="481012"/>
          </a:xfrm>
          <a:prstGeom prst="rect">
            <a:avLst/>
          </a:prstGeom>
        </p:spPr>
        <p:txBody>
          <a:bodyPr lIns="0" tIns="0" rIns="0" bIns="0"/>
          <a:lstStyle>
            <a:lvl1pPr marL="108000" indent="-108000">
              <a:lnSpc>
                <a:spcPct val="12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Char char="•"/>
              <a:defRPr sz="1200" spc="-70" baseline="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4" y="6533011"/>
            <a:ext cx="294347" cy="259136"/>
          </a:xfrm>
          <a:prstGeom prst="rect">
            <a:avLst/>
          </a:prstGeom>
        </p:spPr>
      </p:pic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6030158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r" defTabSz="914400" rtl="0" eaLnBrk="1" latinLnBrk="1" hangingPunct="1">
              <a:defRPr sz="6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10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1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56" y="5521932"/>
            <a:ext cx="1124001" cy="12994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393009" y="1390650"/>
            <a:ext cx="6957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00" baseline="0" dirty="0"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E.O.D</a:t>
            </a:r>
            <a:endParaRPr lang="ko-KR" altLang="en-US" sz="2400" spc="-100" baseline="0" dirty="0">
              <a:solidFill>
                <a:schemeClr val="bg1">
                  <a:lumMod val="6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393009" y="1813451"/>
            <a:ext cx="182742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spc="-100" baseline="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5375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(별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1" name="제목 25"/>
          <p:cNvSpPr>
            <a:spLocks noGrp="1"/>
          </p:cNvSpPr>
          <p:nvPr userDrawn="1">
            <p:ph type="title" hasCustomPrompt="1"/>
          </p:nvPr>
        </p:nvSpPr>
        <p:spPr>
          <a:xfrm>
            <a:off x="1404322" y="1461904"/>
            <a:ext cx="9600998" cy="655215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>
              <a:defRPr sz="2800" spc="-120" baseline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ko-KR" altLang="en-US" dirty="0"/>
              <a:t>제목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98" y="6606617"/>
            <a:ext cx="934202" cy="10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70" y="345073"/>
            <a:ext cx="486000" cy="4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2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4 (별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27752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60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fld id="{EE46CB3B-22D4-45B7-ACB3-C65C57F360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6B17D-EC75-41C7-A9B4-00B81513A516}"/>
              </a:ext>
            </a:extLst>
          </p:cNvPr>
          <p:cNvCxnSpPr>
            <a:cxnSpLocks/>
          </p:cNvCxnSpPr>
          <p:nvPr userDrawn="1"/>
        </p:nvCxnSpPr>
        <p:spPr>
          <a:xfrm>
            <a:off x="516000" y="707155"/>
            <a:ext cx="11160000" cy="315"/>
          </a:xfrm>
          <a:prstGeom prst="line">
            <a:avLst/>
          </a:prstGeom>
          <a:ln w="635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16000" y="279872"/>
            <a:ext cx="9180000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800" spc="-60" baseline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2pPr>
            <a:lvl3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3pPr>
            <a:lvl4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4pPr>
            <a:lvl5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030158" y="6595049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ko-KR"/>
            </a:defPPr>
            <a:lvl1pPr marL="0" algn="r" defTabSz="914400" rtl="0" eaLnBrk="1" latinLnBrk="1" hangingPunct="1">
              <a:defRPr sz="6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168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6000" y="913313"/>
            <a:ext cx="11160000" cy="4810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 spc="-70" baseline="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2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marL="9144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marL="13716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marL="1828800" indent="0">
              <a:buFontTx/>
              <a:buNone/>
              <a:defRPr sz="18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내용 삽입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80" y="6656674"/>
            <a:ext cx="716220" cy="82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4" y="6533011"/>
            <a:ext cx="294347" cy="2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17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1" r:id="rId2"/>
    <p:sldLayoutId id="2147483670" r:id="rId3"/>
    <p:sldLayoutId id="2147483653" r:id="rId4"/>
    <p:sldLayoutId id="2147483657" r:id="rId5"/>
    <p:sldLayoutId id="2147483659" r:id="rId6"/>
    <p:sldLayoutId id="2147483658" r:id="rId7"/>
    <p:sldLayoutId id="2147483667" r:id="rId8"/>
    <p:sldLayoutId id="2147483668" r:id="rId9"/>
    <p:sldLayoutId id="2147483674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연구소 </a:t>
            </a:r>
            <a:br>
              <a:rPr lang="en-US" altLang="ko-KR" dirty="0"/>
            </a:br>
            <a:r>
              <a:rPr lang="en-US" altLang="ko-KR" sz="2500" dirty="0"/>
              <a:t>Fashion Recommendation System </a:t>
            </a:r>
            <a:r>
              <a:rPr lang="ko-KR" altLang="en-US" sz="2500" dirty="0"/>
              <a:t>에 대한 연구 및 과제 수행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2023.01.30 – 2023.02.24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r"/>
            <a:r>
              <a:rPr lang="en-US" altLang="ko-KR" dirty="0"/>
              <a:t>AI </a:t>
            </a:r>
            <a:r>
              <a:rPr lang="ko-KR" altLang="en-US" dirty="0"/>
              <a:t>연구소 </a:t>
            </a:r>
            <a:r>
              <a:rPr lang="en-US" altLang="ko-KR" dirty="0"/>
              <a:t>Intern </a:t>
            </a:r>
            <a:r>
              <a:rPr lang="ko-KR" altLang="en-US" dirty="0" err="1"/>
              <a:t>유병주</a:t>
            </a:r>
            <a:r>
              <a:rPr lang="en-US" altLang="ko-KR" dirty="0"/>
              <a:t>(YU BYEONG JU)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4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DD57F6-22FE-F7D5-FA6B-28C824290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38" y="1394325"/>
            <a:ext cx="3155036" cy="4427227"/>
          </a:xfrm>
          <a:prstGeom prst="rect">
            <a:avLst/>
          </a:prstGeom>
        </p:spPr>
      </p:pic>
      <p:pic>
        <p:nvPicPr>
          <p:cNvPr id="12" name="그림 11" descr="그룹, 사람들, 다른, 여러개이(가) 표시된 사진&#10;&#10;자동 생성된 설명">
            <a:extLst>
              <a:ext uri="{FF2B5EF4-FFF2-40B4-BE49-F238E27FC236}">
                <a16:creationId xmlns:a16="http://schemas.microsoft.com/office/drawing/2014/main" id="{607DF8C6-9F5D-36FB-EE6F-47A3FD6AF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10" y="1244857"/>
            <a:ext cx="5524186" cy="4769082"/>
          </a:xfrm>
          <a:prstGeom prst="rect">
            <a:avLst/>
          </a:prstGeom>
        </p:spPr>
      </p:pic>
      <p:sp>
        <p:nvSpPr>
          <p:cNvPr id="14" name="텍스트 개체 틀 6"/>
          <p:cNvSpPr txBox="1">
            <a:spLocks/>
          </p:cNvSpPr>
          <p:nvPr/>
        </p:nvSpPr>
        <p:spPr>
          <a:xfrm>
            <a:off x="3961644" y="601393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전처리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배경 제거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전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유사도 결과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68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14BC3C-A985-DBEB-BE16-305CB001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6" y="1257209"/>
            <a:ext cx="7723088" cy="5026137"/>
          </a:xfrm>
          <a:prstGeom prst="rect">
            <a:avLst/>
          </a:prstGeom>
        </p:spPr>
      </p:pic>
      <p:sp>
        <p:nvSpPr>
          <p:cNvPr id="10" name="텍스트 개체 틀 6"/>
          <p:cNvSpPr txBox="1">
            <a:spLocks/>
          </p:cNvSpPr>
          <p:nvPr/>
        </p:nvSpPr>
        <p:spPr>
          <a:xfrm>
            <a:off x="2080090" y="6146230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전처리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배경 제거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전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5828544" y="6146230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전처리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배경 제거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후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40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9D5859-AB56-144E-F539-1C653E3B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07" y="1293096"/>
            <a:ext cx="3374264" cy="522466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3C89D31-65E8-6877-E7D3-49A36B325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98" y="1293096"/>
            <a:ext cx="4834237" cy="23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8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9" name="그림 8" descr="텍스트, 잔디, 전체, 여러개이(가) 표시된 사진&#10;&#10;자동 생성된 설명">
            <a:extLst>
              <a:ext uri="{FF2B5EF4-FFF2-40B4-BE49-F238E27FC236}">
                <a16:creationId xmlns:a16="http://schemas.microsoft.com/office/drawing/2014/main" id="{AA688BE1-5F5F-58BF-C91D-531DF6FE1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85" y="1257427"/>
            <a:ext cx="5430777" cy="46520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DD57F6-22FE-F7D5-FA6B-28C824290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38" y="1394325"/>
            <a:ext cx="3155036" cy="4427227"/>
          </a:xfrm>
          <a:prstGeom prst="rect">
            <a:avLst/>
          </a:prstGeom>
        </p:spPr>
      </p:pic>
      <p:sp>
        <p:nvSpPr>
          <p:cNvPr id="11" name="텍스트 개체 틀 6"/>
          <p:cNvSpPr txBox="1">
            <a:spLocks/>
          </p:cNvSpPr>
          <p:nvPr/>
        </p:nvSpPr>
        <p:spPr>
          <a:xfrm>
            <a:off x="3961644" y="601393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전처리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배경 제거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후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 유사도 결과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095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패션 데이터 메타 데이터 셋 수집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3" y="1243892"/>
            <a:ext cx="8071939" cy="5205686"/>
          </a:xfrm>
          <a:prstGeom prst="rect">
            <a:avLst/>
          </a:prstGeom>
        </p:spPr>
      </p:pic>
      <p:sp>
        <p:nvSpPr>
          <p:cNvPr id="12" name="텍스트 개체 틀 6"/>
          <p:cNvSpPr txBox="1">
            <a:spLocks/>
          </p:cNvSpPr>
          <p:nvPr/>
        </p:nvSpPr>
        <p:spPr>
          <a:xfrm>
            <a:off x="6309190" y="2089693"/>
            <a:ext cx="4405059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Fashion M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 홈페이지 내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Codi-shop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상세 페이지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옷 착용 샷에 대한 태그 정보를 확인할 수 있음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6309189" y="3137848"/>
            <a:ext cx="4405059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태그 정보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옷 카테고리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스타일 카테고리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Fabric,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브랜드 명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아이템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등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93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패션 데이터 메타 데이터 셋 수집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1394325"/>
            <a:ext cx="6817767" cy="4261104"/>
          </a:xfrm>
          <a:prstGeom prst="rect">
            <a:avLst/>
          </a:prstGeom>
        </p:spPr>
      </p:pic>
      <p:sp>
        <p:nvSpPr>
          <p:cNvPr id="10" name="텍스트 개체 틀 6"/>
          <p:cNvSpPr txBox="1">
            <a:spLocks/>
          </p:cNvSpPr>
          <p:nvPr/>
        </p:nvSpPr>
        <p:spPr>
          <a:xfrm>
            <a:off x="7302354" y="2508641"/>
            <a:ext cx="4405059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PID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패션 이미지 상품 번호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GENDER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이미지의 성별 정보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TITLE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 제목 정보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CATEGORY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이미지의 스타일 카테고리 정보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TAG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이미지의 스타일 해시태그 정보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LINK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착용 이미지의 원본 링크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288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키워드 기반의 유사 패션 이미지 검색 엔진 구현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(TF-IDF)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4020" t="9205" r="4728" b="4818"/>
          <a:stretch/>
        </p:blipFill>
        <p:spPr>
          <a:xfrm>
            <a:off x="812761" y="2038427"/>
            <a:ext cx="5111496" cy="3063240"/>
          </a:xfrm>
          <a:prstGeom prst="rect">
            <a:avLst/>
          </a:prstGeom>
        </p:spPr>
      </p:pic>
      <p:sp>
        <p:nvSpPr>
          <p:cNvPr id="11" name="텍스트 개체 틀 6"/>
          <p:cNvSpPr txBox="1">
            <a:spLocks/>
          </p:cNvSpPr>
          <p:nvPr/>
        </p:nvSpPr>
        <p:spPr>
          <a:xfrm>
            <a:off x="1165979" y="5524732"/>
            <a:ext cx="4405059" cy="580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태그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정보를 가지고 있는 하나의 패션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“</a:t>
            </a:r>
            <a:r>
              <a:rPr lang="ko-KR" altLang="en-US" sz="1300" dirty="0">
                <a:solidFill>
                  <a:srgbClr val="6666FF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”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하나의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“</a:t>
            </a:r>
            <a:r>
              <a:rPr lang="ko-KR" altLang="en-US" sz="1300" dirty="0">
                <a:solidFill>
                  <a:srgbClr val="E62A2A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문서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”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로 취급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텍스트 개체 틀 6"/>
          <p:cNvSpPr txBox="1">
            <a:spLocks/>
          </p:cNvSpPr>
          <p:nvPr/>
        </p:nvSpPr>
        <p:spPr>
          <a:xfrm>
            <a:off x="6440344" y="5524732"/>
            <a:ext cx="5112036" cy="243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 입력 키워드를 해당 이미지가 얼마나 많이 포함하고 있는가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? (</a:t>
            </a:r>
            <a:r>
              <a:rPr lang="en-US" altLang="ko-KR" sz="13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tf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 입력 키워드가 얼마나 희소성을 띄고 있는가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? (</a:t>
            </a:r>
            <a:r>
              <a:rPr lang="en-US" altLang="ko-KR" sz="13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idf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37"/>
          <a:stretch/>
        </p:blipFill>
        <p:spPr>
          <a:xfrm>
            <a:off x="7035677" y="1408142"/>
            <a:ext cx="3921369" cy="36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키워드 기반의 유사 패션 이미지 검색 엔진 구현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(TF-IDF)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22" y="1293512"/>
            <a:ext cx="9151159" cy="1091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22" y="2384935"/>
            <a:ext cx="9151159" cy="41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3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44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3256" y="1524514"/>
            <a:ext cx="9470413" cy="655215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동기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개요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Visual Search System / Fashion Information Retrieval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 과정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1) Fashion Image Collection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2) Image Pre-Processing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3) Fashion Image Meta-data set 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12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아이디어 벤치 </a:t>
            </a:r>
            <a:r>
              <a:rPr lang="ko-KR" altLang="en-US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마킹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: APP “</a:t>
            </a:r>
            <a:r>
              <a:rPr lang="en-US" altLang="ko-KR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onthelook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온더룩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”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4359"/>
          <a:stretch/>
        </p:blipFill>
        <p:spPr>
          <a:xfrm>
            <a:off x="1124791" y="1310054"/>
            <a:ext cx="2562688" cy="472146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4806003" y="2405808"/>
            <a:ext cx="5530177" cy="337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패션 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Creators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의 옷차림을 통해 트렌드를 확인하고 쇼핑할 수 있는 플랫폼 </a:t>
            </a:r>
          </a:p>
        </p:txBody>
      </p:sp>
      <p:sp>
        <p:nvSpPr>
          <p:cNvPr id="12" name="텍스트 개체 틀 4"/>
          <p:cNvSpPr txBox="1">
            <a:spLocks/>
          </p:cNvSpPr>
          <p:nvPr/>
        </p:nvSpPr>
        <p:spPr>
          <a:xfrm>
            <a:off x="4806003" y="3015408"/>
            <a:ext cx="5530177" cy="337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각종 검색 필터를 이용해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내가 원하는 스타일로 정렬 가능</a:t>
            </a:r>
          </a:p>
        </p:txBody>
      </p:sp>
    </p:spTree>
    <p:extLst>
      <p:ext uri="{BB962C8B-B14F-4D97-AF65-F5344CB8AC3E}">
        <p14:creationId xmlns:p14="http://schemas.microsoft.com/office/powerpoint/2010/main" val="254830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아이디어 벤치 </a:t>
            </a:r>
            <a:r>
              <a:rPr lang="ko-KR" altLang="en-US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마킹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: APP “</a:t>
            </a:r>
            <a:r>
              <a:rPr lang="en-US" altLang="ko-KR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onthelook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5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온더룩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”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4359"/>
          <a:stretch/>
        </p:blipFill>
        <p:spPr>
          <a:xfrm>
            <a:off x="1124791" y="1310054"/>
            <a:ext cx="2562688" cy="47214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2" y="1320806"/>
            <a:ext cx="5915505" cy="47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5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Visual Search System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과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Fashion Information Retrieval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에 대한 이해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610561"/>
            <a:ext cx="6687483" cy="2924583"/>
          </a:xfrm>
          <a:prstGeom prst="rect">
            <a:avLst/>
          </a:prstGeom>
        </p:spPr>
      </p:pic>
      <p:sp>
        <p:nvSpPr>
          <p:cNvPr id="8" name="텍스트 개체 틀 6"/>
          <p:cNvSpPr txBox="1">
            <a:spLocks/>
          </p:cNvSpPr>
          <p:nvPr/>
        </p:nvSpPr>
        <p:spPr>
          <a:xfrm>
            <a:off x="1599508" y="4921196"/>
            <a:ext cx="8992982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Visual Search System :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이미지를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query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로 입력 받아서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특징이 유사한 다른 이미지를 검색 결과로 반환 해주는 시스템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=&gt;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해당 시스템을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Fashion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분야에 적용한다면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FIR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시스템을 구현할 수 있을 것으로 예상됨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	</a:t>
            </a:r>
          </a:p>
        </p:txBody>
      </p:sp>
      <p:sp>
        <p:nvSpPr>
          <p:cNvPr id="9" name="텍스트 개체 틀 6"/>
          <p:cNvSpPr txBox="1">
            <a:spLocks/>
          </p:cNvSpPr>
          <p:nvPr/>
        </p:nvSpPr>
        <p:spPr>
          <a:xfrm>
            <a:off x="1030256" y="5662306"/>
            <a:ext cx="10131486" cy="48101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3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 입력 이미지에서 패션 이미지가 있다고 판단되면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가장 유사한 패션 상품을 보여주는 기능을 제공</a:t>
            </a:r>
            <a:endParaRPr lang="en-US" altLang="ko-KR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특정 키워드 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ex, 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성별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연령대 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등을 입력하면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주제에 맞는 코디와 스타일을 추천해줄 수 있으므로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 recommendation system</a:t>
            </a:r>
            <a:r>
              <a:rPr lang="ko-KR" altLang="en-US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에 활용 할 수 있음</a:t>
            </a:r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783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FIR( Fashion Information Retrieval ) 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 직면하고 있는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issues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89" y="1394325"/>
            <a:ext cx="2735528" cy="4193385"/>
          </a:xfrm>
          <a:prstGeom prst="rect">
            <a:avLst/>
          </a:prstGeom>
        </p:spPr>
      </p:pic>
      <p:sp>
        <p:nvSpPr>
          <p:cNvPr id="7" name="텍스트 개체 틀 6"/>
          <p:cNvSpPr txBox="1">
            <a:spLocks/>
          </p:cNvSpPr>
          <p:nvPr/>
        </p:nvSpPr>
        <p:spPr>
          <a:xfrm>
            <a:off x="601823" y="570857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하나의 패션 이미지에 여러 개의 패션 아이템들도 구성되어 있음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자켓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후드 </a:t>
            </a:r>
            <a:r>
              <a:rPr lang="ko-KR" altLang="en-US" sz="13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스웨트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셔츠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셔츠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데님팬츠 안경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신발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903970" y="2265700"/>
            <a:ext cx="5052666" cy="2286447"/>
            <a:chOff x="5481939" y="3197684"/>
            <a:chExt cx="5052666" cy="228644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6362" y="3197684"/>
              <a:ext cx="1538243" cy="225814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39" y="3197684"/>
              <a:ext cx="1557525" cy="228644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379" y="3197684"/>
              <a:ext cx="1557525" cy="2286447"/>
            </a:xfrm>
            <a:prstGeom prst="rect">
              <a:avLst/>
            </a:prstGeom>
          </p:spPr>
        </p:pic>
      </p:grpSp>
      <p:sp>
        <p:nvSpPr>
          <p:cNvPr id="12" name="텍스트 개체 틀 6"/>
          <p:cNvSpPr txBox="1">
            <a:spLocks/>
          </p:cNvSpPr>
          <p:nvPr/>
        </p:nvSpPr>
        <p:spPr>
          <a:xfrm>
            <a:off x="6237642" y="5708579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모델의 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shape deformation(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자세 변형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또는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Occlusions (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가려짐 현상</a:t>
            </a: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 </a:t>
            </a: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에 취약할 수 있음 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65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94" y="844947"/>
            <a:ext cx="449642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1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Image Dataset 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확보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753676" y="1512277"/>
            <a:ext cx="4485372" cy="4306626"/>
            <a:chOff x="692149" y="1541025"/>
            <a:chExt cx="4485372" cy="430662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47" y="1541025"/>
              <a:ext cx="1307402" cy="179693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4543" y="1541025"/>
              <a:ext cx="1362978" cy="179693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548" y="3448570"/>
              <a:ext cx="1321516" cy="180745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3460" y="3448570"/>
              <a:ext cx="1294571" cy="18074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4543" y="3448570"/>
              <a:ext cx="1362978" cy="180745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460" y="1541025"/>
              <a:ext cx="1303663" cy="1796931"/>
            </a:xfrm>
            <a:prstGeom prst="rect">
              <a:avLst/>
            </a:prstGeom>
          </p:spPr>
        </p:pic>
        <p:sp>
          <p:nvSpPr>
            <p:cNvPr id="17" name="텍스트 개체 틀 6"/>
            <p:cNvSpPr txBox="1">
              <a:spLocks/>
            </p:cNvSpPr>
            <p:nvPr/>
          </p:nvSpPr>
          <p:spPr>
            <a:xfrm>
              <a:off x="692149" y="5366639"/>
              <a:ext cx="4405059" cy="48101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남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녀 아메리칸캐주얼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캐주얼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댄디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포멀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스포츠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, </a:t>
              </a:r>
              <a:r>
                <a:rPr lang="ko-KR" altLang="en-US" sz="1300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스트릿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 등 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6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종 </a:t>
              </a:r>
              <a:endPara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marL="0" indent="0" algn="ctr">
                <a:buNone/>
              </a:pP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총 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2878 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장의 이미지 데이터 확보 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(</a:t>
              </a:r>
              <a:r>
                <a:rPr lang="ko-KR" altLang="en-US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데이터 </a:t>
              </a:r>
              <a:r>
                <a:rPr lang="ko-KR" altLang="en-US" sz="1300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크롤링</a:t>
              </a:r>
              <a:r>
                <a:rPr lang="en-US" altLang="ko-KR" sz="13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)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rcRect l="456" t="2339" r="44579" b="24738"/>
          <a:stretch/>
        </p:blipFill>
        <p:spPr>
          <a:xfrm>
            <a:off x="963706" y="1512277"/>
            <a:ext cx="4579493" cy="3715000"/>
          </a:xfrm>
          <a:prstGeom prst="rect">
            <a:avLst/>
          </a:prstGeom>
        </p:spPr>
      </p:pic>
      <p:sp>
        <p:nvSpPr>
          <p:cNvPr id="21" name="텍스트 개체 틀 6"/>
          <p:cNvSpPr txBox="1">
            <a:spLocks/>
          </p:cNvSpPr>
          <p:nvPr/>
        </p:nvSpPr>
        <p:spPr>
          <a:xfrm>
            <a:off x="1138140" y="5337891"/>
            <a:ext cx="4405059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AI Hub “K-Fashion Dataset” </a:t>
            </a:r>
          </a:p>
          <a:p>
            <a:pPr marL="0" indent="0" algn="ctr">
              <a:buNone/>
            </a:pPr>
            <a:r>
              <a:rPr lang="ko-KR" altLang="en-US" sz="13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여성 의류에만 편향된 데이터 셋</a:t>
            </a:r>
            <a:endParaRPr lang="en-US" altLang="ko-KR" sz="13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945814" y="3309208"/>
            <a:ext cx="545123" cy="348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0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16000" y="913313"/>
            <a:ext cx="11160000" cy="481012"/>
          </a:xfrm>
        </p:spPr>
        <p:txBody>
          <a:bodyPr/>
          <a:lstStyle/>
          <a:p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이미지 전처리 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(</a:t>
            </a:r>
            <a:r>
              <a:rPr lang="ko-KR" altLang="en-US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배경 제거의 필요성</a:t>
            </a:r>
            <a:r>
              <a:rPr lang="en-US" altLang="ko-KR" sz="15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 </a:t>
            </a:r>
            <a:endParaRPr lang="ko-KR" altLang="en-US" sz="15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DD57F6-22FE-F7D5-FA6B-28C824290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54" y="1235019"/>
            <a:ext cx="3708322" cy="520361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3900BE3-69B9-79AB-0CF8-DAE6B9527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00" y="1235019"/>
            <a:ext cx="4140200" cy="2006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F29710-3A97-9D41-7C49-EC882CE05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494" r="-474" b="63470"/>
          <a:stretch/>
        </p:blipFill>
        <p:spPr>
          <a:xfrm>
            <a:off x="5582176" y="3332285"/>
            <a:ext cx="2989042" cy="14946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F29710-3A97-9D41-7C49-EC882CE05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t="37382" r="9905" b="2841"/>
          <a:stretch/>
        </p:blipFill>
        <p:spPr>
          <a:xfrm>
            <a:off x="8676728" y="3323493"/>
            <a:ext cx="2832392" cy="27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98603"/>
      </p:ext>
    </p:extLst>
  </p:cSld>
  <p:clrMapOvr>
    <a:masterClrMapping/>
  </p:clrMapOvr>
</p:sld>
</file>

<file path=ppt/theme/theme1.xml><?xml version="1.0" encoding="utf-8"?>
<a:theme xmlns:a="http://schemas.openxmlformats.org/drawingml/2006/main" name="제안서 마스터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538</Words>
  <Application>Microsoft Macintosh PowerPoint</Application>
  <PresentationFormat>와이드스크린</PresentationFormat>
  <Paragraphs>65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CJ ONLYONE NEW 본문 Regular</vt:lpstr>
      <vt:lpstr>CJ ONLYONE NEW 제목 Bold</vt:lpstr>
      <vt:lpstr>CJ ONLYONE NEW 제목 Medium</vt:lpstr>
      <vt:lpstr>맑은 고딕</vt:lpstr>
      <vt:lpstr>Noto Sans CJK KR Bold</vt:lpstr>
      <vt:lpstr>Noto Sans CJK KR DemiLight</vt:lpstr>
      <vt:lpstr>Noto Sans CJK KR Light</vt:lpstr>
      <vt:lpstr>Noto Sans CJK KR Medium</vt:lpstr>
      <vt:lpstr>Noto Sans CJK KR Thin</vt:lpstr>
      <vt:lpstr>Arial</vt:lpstr>
      <vt:lpstr>제안서 마스터</vt:lpstr>
      <vt:lpstr>AI연구소  Fashion Recommendation System 에 대한 연구 및 과제 수행</vt:lpstr>
      <vt:lpstr>1. 프로젝트 동기 2. 프로젝트 개요– Visual Search System / Fashion Information Retrieval 3. 진행 과정  1) Fashion Image Collection  2) Image Pre-Processing  3) Fashion Image Meta-data set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유병주</cp:lastModifiedBy>
  <cp:revision>100</cp:revision>
  <dcterms:modified xsi:type="dcterms:W3CDTF">2023-02-21T05:05:44Z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32b298-d092-4ba9-a1be-2a4de4a74ea4_Enabled">
    <vt:lpwstr>true</vt:lpwstr>
  </property>
  <property fmtid="{D5CDD505-2E9C-101B-9397-08002B2CF9AE}" pid="3" name="MSIP_Label_d132b298-d092-4ba9-a1be-2a4de4a74ea4_SetDate">
    <vt:lpwstr>2022-11-14T07:32:16Z</vt:lpwstr>
  </property>
  <property fmtid="{D5CDD505-2E9C-101B-9397-08002B2CF9AE}" pid="4" name="MSIP_Label_d132b298-d092-4ba9-a1be-2a4de4a74ea4_Method">
    <vt:lpwstr>Privileged</vt:lpwstr>
  </property>
  <property fmtid="{D5CDD505-2E9C-101B-9397-08002B2CF9AE}" pid="5" name="MSIP_Label_d132b298-d092-4ba9-a1be-2a4de4a74ea4_Name">
    <vt:lpwstr>평문화</vt:lpwstr>
  </property>
  <property fmtid="{D5CDD505-2E9C-101B-9397-08002B2CF9AE}" pid="6" name="MSIP_Label_d132b298-d092-4ba9-a1be-2a4de4a74ea4_SiteId">
    <vt:lpwstr>ee6af5c5-684f-4539-9eb6-64793af08027</vt:lpwstr>
  </property>
  <property fmtid="{D5CDD505-2E9C-101B-9397-08002B2CF9AE}" pid="7" name="MSIP_Label_d132b298-d092-4ba9-a1be-2a4de4a74ea4_ActionId">
    <vt:lpwstr>f6290868-c8ae-4544-9722-4223d747a89a</vt:lpwstr>
  </property>
  <property fmtid="{D5CDD505-2E9C-101B-9397-08002B2CF9AE}" pid="8" name="MSIP_Label_d132b298-d092-4ba9-a1be-2a4de4a74ea4_ContentBits">
    <vt:lpwstr>0</vt:lpwstr>
  </property>
</Properties>
</file>